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6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65A54-C163-4CBA-BEC0-48BF748240F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2D4E657-2837-49C7-9BA0-37D15618D7CD}">
      <dgm:prSet phldrT="[Texto]"/>
      <dgm:spPr/>
      <dgm:t>
        <a:bodyPr/>
        <a:lstStyle/>
        <a:p>
          <a:r>
            <a:rPr lang="pt-BR" dirty="0" smtClean="0"/>
            <a:t>Estatuto Social</a:t>
          </a:r>
          <a:endParaRPr lang="pt-BR" dirty="0"/>
        </a:p>
      </dgm:t>
    </dgm:pt>
    <dgm:pt modelId="{DC333BCD-E45F-4647-BA75-3EC7EB992757}" type="parTrans" cxnId="{BEE371BA-94C5-4B9D-B9D5-BACAA23EF41B}">
      <dgm:prSet/>
      <dgm:spPr/>
      <dgm:t>
        <a:bodyPr/>
        <a:lstStyle/>
        <a:p>
          <a:endParaRPr lang="pt-BR"/>
        </a:p>
      </dgm:t>
    </dgm:pt>
    <dgm:pt modelId="{93673203-762A-44BB-982B-E5506A481CEC}" type="sibTrans" cxnId="{BEE371BA-94C5-4B9D-B9D5-BACAA23EF41B}">
      <dgm:prSet/>
      <dgm:spPr/>
      <dgm:t>
        <a:bodyPr/>
        <a:lstStyle/>
        <a:p>
          <a:endParaRPr lang="pt-BR"/>
        </a:p>
      </dgm:t>
    </dgm:pt>
    <dgm:pt modelId="{953A9B76-8FC3-47CF-AEB7-F01364847F1E}">
      <dgm:prSet phldrT="[Texto]"/>
      <dgm:spPr/>
      <dgm:t>
        <a:bodyPr/>
        <a:lstStyle/>
        <a:p>
          <a:r>
            <a:rPr lang="pt-BR" dirty="0" smtClean="0"/>
            <a:t>CNPJ</a:t>
          </a:r>
          <a:endParaRPr lang="pt-BR" dirty="0"/>
        </a:p>
      </dgm:t>
    </dgm:pt>
    <dgm:pt modelId="{DE98E967-6BF0-46A2-8E25-1BFDFBEF414A}" type="parTrans" cxnId="{3FE23918-E89B-4355-AD95-F5CAF704AB54}">
      <dgm:prSet/>
      <dgm:spPr/>
      <dgm:t>
        <a:bodyPr/>
        <a:lstStyle/>
        <a:p>
          <a:endParaRPr lang="pt-BR"/>
        </a:p>
      </dgm:t>
    </dgm:pt>
    <dgm:pt modelId="{8734AFE9-4E2E-4173-B593-762CDA844C4D}" type="sibTrans" cxnId="{3FE23918-E89B-4355-AD95-F5CAF704AB54}">
      <dgm:prSet/>
      <dgm:spPr/>
      <dgm:t>
        <a:bodyPr/>
        <a:lstStyle/>
        <a:p>
          <a:endParaRPr lang="pt-BR"/>
        </a:p>
      </dgm:t>
    </dgm:pt>
    <dgm:pt modelId="{E23ACE1C-23B8-4EE8-992F-5557920A6C07}">
      <dgm:prSet phldrT="[Texto]"/>
      <dgm:spPr/>
      <dgm:t>
        <a:bodyPr/>
        <a:lstStyle/>
        <a:p>
          <a:r>
            <a:rPr lang="pt-BR" dirty="0" smtClean="0"/>
            <a:t>CCM</a:t>
          </a:r>
          <a:endParaRPr lang="pt-BR" dirty="0"/>
        </a:p>
      </dgm:t>
    </dgm:pt>
    <dgm:pt modelId="{6985CE84-1650-4CF4-9A27-48502F039200}" type="parTrans" cxnId="{F3C18AE9-F0FB-4CEE-A37F-2871EFC2EB98}">
      <dgm:prSet/>
      <dgm:spPr/>
      <dgm:t>
        <a:bodyPr/>
        <a:lstStyle/>
        <a:p>
          <a:endParaRPr lang="pt-BR"/>
        </a:p>
      </dgm:t>
    </dgm:pt>
    <dgm:pt modelId="{7483A72F-D8C1-4171-96B1-0924FC5E9199}" type="sibTrans" cxnId="{F3C18AE9-F0FB-4CEE-A37F-2871EFC2EB98}">
      <dgm:prSet/>
      <dgm:spPr/>
      <dgm:t>
        <a:bodyPr/>
        <a:lstStyle/>
        <a:p>
          <a:endParaRPr lang="pt-BR"/>
        </a:p>
      </dgm:t>
    </dgm:pt>
    <dgm:pt modelId="{1434C705-0EED-4B88-8213-E367662CD6DD}" type="pres">
      <dgm:prSet presAssocID="{24D65A54-C163-4CBA-BEC0-48BF748240F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69F8A98-4B5B-43DF-83FC-B6B73FD9BDCC}" type="pres">
      <dgm:prSet presAssocID="{D2D4E657-2837-49C7-9BA0-37D15618D7CD}" presName="gear1" presStyleLbl="node1" presStyleIdx="0" presStyleCnt="3">
        <dgm:presLayoutVars>
          <dgm:chMax val="1"/>
          <dgm:bulletEnabled val="1"/>
        </dgm:presLayoutVars>
      </dgm:prSet>
      <dgm:spPr/>
    </dgm:pt>
    <dgm:pt modelId="{84ACFF69-966C-45CF-BDE8-322A451E0A89}" type="pres">
      <dgm:prSet presAssocID="{D2D4E657-2837-49C7-9BA0-37D15618D7CD}" presName="gear1srcNode" presStyleLbl="node1" presStyleIdx="0" presStyleCnt="3"/>
      <dgm:spPr/>
    </dgm:pt>
    <dgm:pt modelId="{EDCB6A4F-C09C-48FE-BF97-E0DC5666EF2F}" type="pres">
      <dgm:prSet presAssocID="{D2D4E657-2837-49C7-9BA0-37D15618D7CD}" presName="gear1dstNode" presStyleLbl="node1" presStyleIdx="0" presStyleCnt="3"/>
      <dgm:spPr/>
    </dgm:pt>
    <dgm:pt modelId="{0183D3F0-710A-4214-956C-75C6C8A3AB3C}" type="pres">
      <dgm:prSet presAssocID="{953A9B76-8FC3-47CF-AEB7-F01364847F1E}" presName="gear2" presStyleLbl="node1" presStyleIdx="1" presStyleCnt="3" custLinFactNeighborY="-774">
        <dgm:presLayoutVars>
          <dgm:chMax val="1"/>
          <dgm:bulletEnabled val="1"/>
        </dgm:presLayoutVars>
      </dgm:prSet>
      <dgm:spPr/>
    </dgm:pt>
    <dgm:pt modelId="{EC107F61-9DF3-42F7-9314-6EC04E382381}" type="pres">
      <dgm:prSet presAssocID="{953A9B76-8FC3-47CF-AEB7-F01364847F1E}" presName="gear2srcNode" presStyleLbl="node1" presStyleIdx="1" presStyleCnt="3"/>
      <dgm:spPr/>
    </dgm:pt>
    <dgm:pt modelId="{105AB4EA-74F3-4FAD-BCF0-86091BB7933A}" type="pres">
      <dgm:prSet presAssocID="{953A9B76-8FC3-47CF-AEB7-F01364847F1E}" presName="gear2dstNode" presStyleLbl="node1" presStyleIdx="1" presStyleCnt="3"/>
      <dgm:spPr/>
    </dgm:pt>
    <dgm:pt modelId="{392B728E-88A3-49A4-9EDC-349FFE3E4112}" type="pres">
      <dgm:prSet presAssocID="{E23ACE1C-23B8-4EE8-992F-5557920A6C07}" presName="gear3" presStyleLbl="node1" presStyleIdx="2" presStyleCnt="3"/>
      <dgm:spPr/>
    </dgm:pt>
    <dgm:pt modelId="{4F29C952-7042-4020-8455-F5F7F8A889D0}" type="pres">
      <dgm:prSet presAssocID="{E23ACE1C-23B8-4EE8-992F-5557920A6C0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C6E1EE0-EB41-4A8C-BF30-E632DEFBEFF2}" type="pres">
      <dgm:prSet presAssocID="{E23ACE1C-23B8-4EE8-992F-5557920A6C07}" presName="gear3srcNode" presStyleLbl="node1" presStyleIdx="2" presStyleCnt="3"/>
      <dgm:spPr/>
    </dgm:pt>
    <dgm:pt modelId="{D2D89A86-D91B-4E1A-86F0-FEA929406368}" type="pres">
      <dgm:prSet presAssocID="{E23ACE1C-23B8-4EE8-992F-5557920A6C07}" presName="gear3dstNode" presStyleLbl="node1" presStyleIdx="2" presStyleCnt="3"/>
      <dgm:spPr/>
    </dgm:pt>
    <dgm:pt modelId="{FA2CA6F1-0A90-4DBB-864B-013E644948A8}" type="pres">
      <dgm:prSet presAssocID="{93673203-762A-44BB-982B-E5506A481CEC}" presName="connector1" presStyleLbl="sibTrans2D1" presStyleIdx="0" presStyleCnt="3"/>
      <dgm:spPr/>
    </dgm:pt>
    <dgm:pt modelId="{FD4DFED9-9DD8-406B-8CF6-38C554070539}" type="pres">
      <dgm:prSet presAssocID="{8734AFE9-4E2E-4173-B593-762CDA844C4D}" presName="connector2" presStyleLbl="sibTrans2D1" presStyleIdx="1" presStyleCnt="3"/>
      <dgm:spPr/>
    </dgm:pt>
    <dgm:pt modelId="{6DE92D84-7B90-41E5-9258-6AC2F2D67A54}" type="pres">
      <dgm:prSet presAssocID="{7483A72F-D8C1-4171-96B1-0924FC5E9199}" presName="connector3" presStyleLbl="sibTrans2D1" presStyleIdx="2" presStyleCnt="3"/>
      <dgm:spPr/>
    </dgm:pt>
  </dgm:ptLst>
  <dgm:cxnLst>
    <dgm:cxn modelId="{91C6D7CF-C11D-4B5F-87D6-216E7512EE1E}" type="presOf" srcId="{953A9B76-8FC3-47CF-AEB7-F01364847F1E}" destId="{0183D3F0-710A-4214-956C-75C6C8A3AB3C}" srcOrd="0" destOrd="0" presId="urn:microsoft.com/office/officeart/2005/8/layout/gear1"/>
    <dgm:cxn modelId="{FFBFE5C5-D222-402D-9A73-47F092B906B8}" type="presOf" srcId="{E23ACE1C-23B8-4EE8-992F-5557920A6C07}" destId="{D2D89A86-D91B-4E1A-86F0-FEA929406368}" srcOrd="3" destOrd="0" presId="urn:microsoft.com/office/officeart/2005/8/layout/gear1"/>
    <dgm:cxn modelId="{41A48CBC-E6DF-4FF3-BAD2-DD42F2DAD34C}" type="presOf" srcId="{953A9B76-8FC3-47CF-AEB7-F01364847F1E}" destId="{EC107F61-9DF3-42F7-9314-6EC04E382381}" srcOrd="1" destOrd="0" presId="urn:microsoft.com/office/officeart/2005/8/layout/gear1"/>
    <dgm:cxn modelId="{7064C9B9-0A0E-488C-BBC2-1F66A2526498}" type="presOf" srcId="{E23ACE1C-23B8-4EE8-992F-5557920A6C07}" destId="{4F29C952-7042-4020-8455-F5F7F8A889D0}" srcOrd="1" destOrd="0" presId="urn:microsoft.com/office/officeart/2005/8/layout/gear1"/>
    <dgm:cxn modelId="{620658C9-7473-45BF-B2C9-AFB07CB8F648}" type="presOf" srcId="{E23ACE1C-23B8-4EE8-992F-5557920A6C07}" destId="{392B728E-88A3-49A4-9EDC-349FFE3E4112}" srcOrd="0" destOrd="0" presId="urn:microsoft.com/office/officeart/2005/8/layout/gear1"/>
    <dgm:cxn modelId="{3FE23918-E89B-4355-AD95-F5CAF704AB54}" srcId="{24D65A54-C163-4CBA-BEC0-48BF748240FE}" destId="{953A9B76-8FC3-47CF-AEB7-F01364847F1E}" srcOrd="1" destOrd="0" parTransId="{DE98E967-6BF0-46A2-8E25-1BFDFBEF414A}" sibTransId="{8734AFE9-4E2E-4173-B593-762CDA844C4D}"/>
    <dgm:cxn modelId="{2E1E479E-1D49-4FFB-800C-EEA7965424BC}" type="presOf" srcId="{93673203-762A-44BB-982B-E5506A481CEC}" destId="{FA2CA6F1-0A90-4DBB-864B-013E644948A8}" srcOrd="0" destOrd="0" presId="urn:microsoft.com/office/officeart/2005/8/layout/gear1"/>
    <dgm:cxn modelId="{6C5B9083-F18F-44CF-878D-CD171F9F54C3}" type="presOf" srcId="{24D65A54-C163-4CBA-BEC0-48BF748240FE}" destId="{1434C705-0EED-4B88-8213-E367662CD6DD}" srcOrd="0" destOrd="0" presId="urn:microsoft.com/office/officeart/2005/8/layout/gear1"/>
    <dgm:cxn modelId="{1DBA8FE7-2988-4F4E-9130-3E52E323F48E}" type="presOf" srcId="{D2D4E657-2837-49C7-9BA0-37D15618D7CD}" destId="{869F8A98-4B5B-43DF-83FC-B6B73FD9BDCC}" srcOrd="0" destOrd="0" presId="urn:microsoft.com/office/officeart/2005/8/layout/gear1"/>
    <dgm:cxn modelId="{33B442B7-3C80-4EB8-927E-D8C296E71C22}" type="presOf" srcId="{8734AFE9-4E2E-4173-B593-762CDA844C4D}" destId="{FD4DFED9-9DD8-406B-8CF6-38C554070539}" srcOrd="0" destOrd="0" presId="urn:microsoft.com/office/officeart/2005/8/layout/gear1"/>
    <dgm:cxn modelId="{5E9113E8-9B00-4632-ACD0-228FC0A8D474}" type="presOf" srcId="{E23ACE1C-23B8-4EE8-992F-5557920A6C07}" destId="{FC6E1EE0-EB41-4A8C-BF30-E632DEFBEFF2}" srcOrd="2" destOrd="0" presId="urn:microsoft.com/office/officeart/2005/8/layout/gear1"/>
    <dgm:cxn modelId="{92D119F5-C755-41CE-AE07-EDD4F8D4A0F6}" type="presOf" srcId="{953A9B76-8FC3-47CF-AEB7-F01364847F1E}" destId="{105AB4EA-74F3-4FAD-BCF0-86091BB7933A}" srcOrd="2" destOrd="0" presId="urn:microsoft.com/office/officeart/2005/8/layout/gear1"/>
    <dgm:cxn modelId="{454527FA-A208-498E-88DD-BA2FC98E7046}" type="presOf" srcId="{D2D4E657-2837-49C7-9BA0-37D15618D7CD}" destId="{84ACFF69-966C-45CF-BDE8-322A451E0A89}" srcOrd="1" destOrd="0" presId="urn:microsoft.com/office/officeart/2005/8/layout/gear1"/>
    <dgm:cxn modelId="{BEE371BA-94C5-4B9D-B9D5-BACAA23EF41B}" srcId="{24D65A54-C163-4CBA-BEC0-48BF748240FE}" destId="{D2D4E657-2837-49C7-9BA0-37D15618D7CD}" srcOrd="0" destOrd="0" parTransId="{DC333BCD-E45F-4647-BA75-3EC7EB992757}" sibTransId="{93673203-762A-44BB-982B-E5506A481CEC}"/>
    <dgm:cxn modelId="{F3C18AE9-F0FB-4CEE-A37F-2871EFC2EB98}" srcId="{24D65A54-C163-4CBA-BEC0-48BF748240FE}" destId="{E23ACE1C-23B8-4EE8-992F-5557920A6C07}" srcOrd="2" destOrd="0" parTransId="{6985CE84-1650-4CF4-9A27-48502F039200}" sibTransId="{7483A72F-D8C1-4171-96B1-0924FC5E9199}"/>
    <dgm:cxn modelId="{C0022D5A-5F9B-4983-9355-E28337702B54}" type="presOf" srcId="{7483A72F-D8C1-4171-96B1-0924FC5E9199}" destId="{6DE92D84-7B90-41E5-9258-6AC2F2D67A54}" srcOrd="0" destOrd="0" presId="urn:microsoft.com/office/officeart/2005/8/layout/gear1"/>
    <dgm:cxn modelId="{0D47895F-8777-41EF-A256-2794864CBD9A}" type="presOf" srcId="{D2D4E657-2837-49C7-9BA0-37D15618D7CD}" destId="{EDCB6A4F-C09C-48FE-BF97-E0DC5666EF2F}" srcOrd="2" destOrd="0" presId="urn:microsoft.com/office/officeart/2005/8/layout/gear1"/>
    <dgm:cxn modelId="{321D1C65-9978-4FD1-AC4C-8A47B80015E6}" type="presParOf" srcId="{1434C705-0EED-4B88-8213-E367662CD6DD}" destId="{869F8A98-4B5B-43DF-83FC-B6B73FD9BDCC}" srcOrd="0" destOrd="0" presId="urn:microsoft.com/office/officeart/2005/8/layout/gear1"/>
    <dgm:cxn modelId="{3E80BE18-5F9F-4D88-A76C-7F288CA24DE4}" type="presParOf" srcId="{1434C705-0EED-4B88-8213-E367662CD6DD}" destId="{84ACFF69-966C-45CF-BDE8-322A451E0A89}" srcOrd="1" destOrd="0" presId="urn:microsoft.com/office/officeart/2005/8/layout/gear1"/>
    <dgm:cxn modelId="{D94C2CD3-9973-464D-A018-048FBEBCF12B}" type="presParOf" srcId="{1434C705-0EED-4B88-8213-E367662CD6DD}" destId="{EDCB6A4F-C09C-48FE-BF97-E0DC5666EF2F}" srcOrd="2" destOrd="0" presId="urn:microsoft.com/office/officeart/2005/8/layout/gear1"/>
    <dgm:cxn modelId="{6C0F6BB3-5E36-42F1-8F57-6B1E7E50FE75}" type="presParOf" srcId="{1434C705-0EED-4B88-8213-E367662CD6DD}" destId="{0183D3F0-710A-4214-956C-75C6C8A3AB3C}" srcOrd="3" destOrd="0" presId="urn:microsoft.com/office/officeart/2005/8/layout/gear1"/>
    <dgm:cxn modelId="{F1719AF8-70EB-459D-82ED-5D19DA0A8CC6}" type="presParOf" srcId="{1434C705-0EED-4B88-8213-E367662CD6DD}" destId="{EC107F61-9DF3-42F7-9314-6EC04E382381}" srcOrd="4" destOrd="0" presId="urn:microsoft.com/office/officeart/2005/8/layout/gear1"/>
    <dgm:cxn modelId="{A982D9B9-0791-4911-8651-32908ADD3E0A}" type="presParOf" srcId="{1434C705-0EED-4B88-8213-E367662CD6DD}" destId="{105AB4EA-74F3-4FAD-BCF0-86091BB7933A}" srcOrd="5" destOrd="0" presId="urn:microsoft.com/office/officeart/2005/8/layout/gear1"/>
    <dgm:cxn modelId="{1F3A165D-3184-439E-B333-330BD0829708}" type="presParOf" srcId="{1434C705-0EED-4B88-8213-E367662CD6DD}" destId="{392B728E-88A3-49A4-9EDC-349FFE3E4112}" srcOrd="6" destOrd="0" presId="urn:microsoft.com/office/officeart/2005/8/layout/gear1"/>
    <dgm:cxn modelId="{2CE5B028-2D38-44F4-BDD1-E842FC924F9B}" type="presParOf" srcId="{1434C705-0EED-4B88-8213-E367662CD6DD}" destId="{4F29C952-7042-4020-8455-F5F7F8A889D0}" srcOrd="7" destOrd="0" presId="urn:microsoft.com/office/officeart/2005/8/layout/gear1"/>
    <dgm:cxn modelId="{7588E28E-294E-4A38-A84D-EC459D04D3A8}" type="presParOf" srcId="{1434C705-0EED-4B88-8213-E367662CD6DD}" destId="{FC6E1EE0-EB41-4A8C-BF30-E632DEFBEFF2}" srcOrd="8" destOrd="0" presId="urn:microsoft.com/office/officeart/2005/8/layout/gear1"/>
    <dgm:cxn modelId="{EAC781C6-EFEB-488E-8677-BC76188477AE}" type="presParOf" srcId="{1434C705-0EED-4B88-8213-E367662CD6DD}" destId="{D2D89A86-D91B-4E1A-86F0-FEA929406368}" srcOrd="9" destOrd="0" presId="urn:microsoft.com/office/officeart/2005/8/layout/gear1"/>
    <dgm:cxn modelId="{9A0F85DF-A2B2-4CF7-AA3A-2743407A3939}" type="presParOf" srcId="{1434C705-0EED-4B88-8213-E367662CD6DD}" destId="{FA2CA6F1-0A90-4DBB-864B-013E644948A8}" srcOrd="10" destOrd="0" presId="urn:microsoft.com/office/officeart/2005/8/layout/gear1"/>
    <dgm:cxn modelId="{18B232CE-CE9D-4281-B4B1-8DEAF302E625}" type="presParOf" srcId="{1434C705-0EED-4B88-8213-E367662CD6DD}" destId="{FD4DFED9-9DD8-406B-8CF6-38C554070539}" srcOrd="11" destOrd="0" presId="urn:microsoft.com/office/officeart/2005/8/layout/gear1"/>
    <dgm:cxn modelId="{A38E8864-C567-4140-83F7-68A26BA7A71E}" type="presParOf" srcId="{1434C705-0EED-4B88-8213-E367662CD6DD}" destId="{6DE92D84-7B90-41E5-9258-6AC2F2D67A54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2C853-9BDD-4770-A615-2126906F78A7}" type="datetimeFigureOut">
              <a:rPr lang="pt-BR"/>
              <a:pPr/>
              <a:t>12/01/2016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FB195-BB10-4DCF-95B2-E96D55B9388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270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843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0445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42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923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0081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740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563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42475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FB195-BB10-4DCF-95B2-E96D55B9388B}" type="slidenum">
              <a:rPr lang="pt-BR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9588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Projetos</a:t>
            </a:r>
            <a:r>
              <a:rPr lang="en-US" dirty="0"/>
              <a:t> </a:t>
            </a:r>
            <a:r>
              <a:rPr lang="en-US" dirty="0" err="1"/>
              <a:t>Sociais</a:t>
            </a:r>
            <a:endParaRPr lang="pt-BR" dirty="0" err="1"/>
          </a:p>
        </p:txBody>
      </p:sp>
    </p:spTree>
    <p:extLst>
      <p:ext uri="{BB962C8B-B14F-4D97-AF65-F5344CB8AC3E}">
        <p14:creationId xmlns:p14="http://schemas.microsoft.com/office/powerpoint/2010/main" xmlns="" val="35018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documentação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515533"/>
            <a:ext cx="4615722" cy="43640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Estatuto social com especial atenção aos objetivos sociais para contemplar as atividades que se pretende desenvolver;</a:t>
            </a:r>
          </a:p>
          <a:p>
            <a:r>
              <a:rPr lang="pt-BR" dirty="0">
                <a:solidFill>
                  <a:srgbClr val="000000"/>
                </a:solidFill>
              </a:rPr>
              <a:t>Cartão de CNPJ contendo os códigos adequados aos objetivos sociais;</a:t>
            </a:r>
          </a:p>
          <a:p>
            <a:r>
              <a:rPr lang="pt-BR" dirty="0">
                <a:solidFill>
                  <a:srgbClr val="000000"/>
                </a:solidFill>
              </a:rPr>
              <a:t>Inscrição Municipal com código de serviço apropriado à atividade.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00863" y="0"/>
          <a:ext cx="6406937" cy="590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203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Certidões &amp; cadastros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t-BR" dirty="0">
                <a:solidFill>
                  <a:srgbClr val="FF0000"/>
                </a:solidFill>
              </a:rPr>
              <a:t>CND</a:t>
            </a:r>
            <a:r>
              <a:rPr lang="pt-BR" dirty="0">
                <a:solidFill>
                  <a:srgbClr val="000000"/>
                </a:solidFill>
              </a:rPr>
              <a:t> - Federal (</a:t>
            </a:r>
            <a:r>
              <a:rPr lang="pt-BR" dirty="0">
                <a:solidFill>
                  <a:srgbClr val="000000"/>
                </a:solidFill>
                <a:latin typeface="Gill Sans MT" charset="0"/>
              </a:rPr>
              <a:t>Certidão de Débitos Relativos a Créditos Tributários Federais e à Dívida Ativa da União)</a:t>
            </a:r>
            <a:endParaRPr lang="pt-BR" b="1" dirty="0">
              <a:solidFill>
                <a:srgbClr val="000000"/>
              </a:solidFill>
              <a:latin typeface="Gill Sans MT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Gill Sans MT" charset="0"/>
              </a:rPr>
              <a:t>CND</a:t>
            </a:r>
            <a:r>
              <a:rPr lang="pt-BR" dirty="0">
                <a:solidFill>
                  <a:srgbClr val="000000"/>
                </a:solidFill>
                <a:latin typeface="Gill Sans MT" charset="0"/>
              </a:rPr>
              <a:t> - Tributos Mobiliários Municipais (ISS e ITBI)</a:t>
            </a:r>
          </a:p>
          <a:p>
            <a:r>
              <a:rPr lang="pt-BR" dirty="0">
                <a:solidFill>
                  <a:srgbClr val="FF0000"/>
                </a:solidFill>
                <a:latin typeface="Gill Sans MT" charset="0"/>
              </a:rPr>
              <a:t>CND</a:t>
            </a:r>
            <a:r>
              <a:rPr lang="pt-BR" dirty="0">
                <a:solidFill>
                  <a:srgbClr val="000000"/>
                </a:solidFill>
                <a:latin typeface="Gill Sans MT" charset="0"/>
              </a:rPr>
              <a:t> - Tributos Estaduais - (ICMS - ITCMD)</a:t>
            </a:r>
          </a:p>
          <a:p>
            <a:r>
              <a:rPr lang="pt-BR" dirty="0">
                <a:solidFill>
                  <a:srgbClr val="000000"/>
                </a:solidFill>
                <a:latin typeface="Gill Sans MT" charset="0"/>
              </a:rPr>
              <a:t>CRF -  Certidão de Regularidade do </a:t>
            </a:r>
            <a:r>
              <a:rPr lang="pt-BR" dirty="0">
                <a:solidFill>
                  <a:srgbClr val="FF0000"/>
                </a:solidFill>
                <a:latin typeface="Gill Sans MT" charset="0"/>
              </a:rPr>
              <a:t>FGTS</a:t>
            </a:r>
            <a:r>
              <a:rPr lang="pt-BR" dirty="0">
                <a:solidFill>
                  <a:srgbClr val="000000"/>
                </a:solidFill>
                <a:latin typeface="Gill Sans MT" charset="0"/>
              </a:rPr>
              <a:t>. </a:t>
            </a:r>
          </a:p>
          <a:p>
            <a:r>
              <a:rPr lang="pt-BR" b="1" dirty="0" smtClean="0">
                <a:solidFill>
                  <a:srgbClr val="002060"/>
                </a:solidFill>
                <a:latin typeface="Gill Sans MT" charset="0"/>
              </a:rPr>
              <a:t>CEE </a:t>
            </a:r>
            <a:r>
              <a:rPr lang="pt-BR" b="1" dirty="0">
                <a:solidFill>
                  <a:srgbClr val="002060"/>
                </a:solidFill>
                <a:latin typeface="Gill Sans MT" charset="0"/>
              </a:rPr>
              <a:t>- Cadastro de Entidade de Terceiro Setor do Estado de São Paulo</a:t>
            </a:r>
          </a:p>
          <a:p>
            <a:r>
              <a:rPr lang="pt-BR" b="1" dirty="0" err="1">
                <a:solidFill>
                  <a:srgbClr val="FF0000"/>
                </a:solidFill>
                <a:latin typeface="Gill Sans MT" charset="0"/>
              </a:rPr>
              <a:t>Cents</a:t>
            </a:r>
            <a:r>
              <a:rPr lang="pt-BR" b="1" dirty="0">
                <a:solidFill>
                  <a:srgbClr val="FF0000"/>
                </a:solidFill>
                <a:latin typeface="Gill Sans MT" charset="0"/>
              </a:rPr>
              <a:t> - Cadastro de Entidade de Terceiro Setor do Município de São Paulo</a:t>
            </a:r>
          </a:p>
          <a:p>
            <a:r>
              <a:rPr lang="pt-BR" b="1" dirty="0">
                <a:solidFill>
                  <a:srgbClr val="002060"/>
                </a:solidFill>
                <a:latin typeface="Gill Sans MT" charset="0"/>
              </a:rPr>
              <a:t>COMAS - Conselho Municipal de Assistência Social </a:t>
            </a:r>
            <a:r>
              <a:rPr lang="pt-BR" dirty="0">
                <a:solidFill>
                  <a:srgbClr val="000000"/>
                </a:solidFill>
                <a:latin typeface="Gill Sans MT" charset="0"/>
              </a:rPr>
              <a:t>(para as entidades de Assistência Social)</a:t>
            </a:r>
            <a:r>
              <a:rPr lang="pt-BR" dirty="0">
                <a:latin typeface="Gill Sans MT" charset="0"/>
              </a:rPr>
              <a:t/>
            </a:r>
            <a:br>
              <a:rPr lang="pt-BR" dirty="0">
                <a:latin typeface="Gill Sans MT" charset="0"/>
              </a:rPr>
            </a:br>
            <a:endParaRPr lang="pt-BR" b="1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3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Convênios Municipais </a:t>
            </a:r>
          </a:p>
          <a:p>
            <a:pPr lvl="1"/>
            <a:r>
              <a:rPr lang="pt-BR" sz="2400" dirty="0" err="1">
                <a:solidFill>
                  <a:srgbClr val="000000"/>
                </a:solidFill>
              </a:rPr>
              <a:t>Sub-Prefeitura</a:t>
            </a:r>
            <a:endParaRPr lang="pt-BR" sz="2400" dirty="0">
              <a:solidFill>
                <a:srgbClr val="000000"/>
              </a:solidFill>
            </a:endParaRPr>
          </a:p>
          <a:p>
            <a:pPr lvl="1"/>
            <a:r>
              <a:rPr lang="pt-BR" sz="2400" dirty="0">
                <a:solidFill>
                  <a:srgbClr val="000000"/>
                </a:solidFill>
              </a:rPr>
              <a:t>SAS - SMADS -</a:t>
            </a:r>
          </a:p>
          <a:p>
            <a:pPr lvl="2"/>
            <a:r>
              <a:rPr lang="pt-BR" sz="2000" dirty="0">
                <a:solidFill>
                  <a:srgbClr val="000000"/>
                </a:solidFill>
                <a:latin typeface="Gill Sans MT" charset="0"/>
              </a:rPr>
              <a:t>Projetos de Assistência Social (portaria 528/2011) </a:t>
            </a:r>
          </a:p>
          <a:p>
            <a:pPr lvl="2"/>
            <a:r>
              <a:rPr lang="pt-BR" sz="2000" dirty="0">
                <a:solidFill>
                  <a:srgbClr val="000000"/>
                </a:solidFill>
                <a:latin typeface="Gill Sans MT" charset="0"/>
              </a:rPr>
              <a:t>Opções de integralização dos projetos com custeio de sua totalidade.</a:t>
            </a:r>
            <a:r>
              <a:rPr lang="pt-BR" sz="20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pt-BR" sz="2400" dirty="0">
                <a:solidFill>
                  <a:srgbClr val="000000"/>
                </a:solidFill>
              </a:rPr>
              <a:t>SME - Secretaria Municipal do Esporte</a:t>
            </a:r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Analisar as opções de financiamento dos projetos</a:t>
            </a:r>
          </a:p>
        </p:txBody>
      </p:sp>
    </p:spTree>
    <p:extLst>
      <p:ext uri="{BB962C8B-B14F-4D97-AF65-F5344CB8AC3E}">
        <p14:creationId xmlns:p14="http://schemas.microsoft.com/office/powerpoint/2010/main" xmlns="" val="24328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pt-BR" sz="2400" dirty="0">
                <a:solidFill>
                  <a:srgbClr val="000000"/>
                </a:solidFill>
              </a:rPr>
              <a:t>Convênios Estaduais</a:t>
            </a:r>
          </a:p>
          <a:p>
            <a:pPr lvl="2"/>
            <a:r>
              <a:rPr lang="pt-BR" sz="2000" dirty="0">
                <a:solidFill>
                  <a:srgbClr val="000000"/>
                </a:solidFill>
              </a:rPr>
              <a:t>SEDS</a:t>
            </a:r>
          </a:p>
          <a:p>
            <a:pPr lvl="3"/>
            <a:r>
              <a:rPr lang="pt-BR" sz="1800" dirty="0">
                <a:solidFill>
                  <a:srgbClr val="000000"/>
                </a:solidFill>
              </a:rPr>
              <a:t>Projetos da Área de Assistência Social</a:t>
            </a:r>
          </a:p>
          <a:p>
            <a:pPr lvl="3"/>
            <a:r>
              <a:rPr lang="pt-BR" sz="1800" dirty="0">
                <a:solidFill>
                  <a:srgbClr val="000000"/>
                </a:solidFill>
              </a:rPr>
              <a:t>Nota fiscal paulista - captação de recursos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Analisar as opções de financiamento dos projetos</a:t>
            </a:r>
          </a:p>
        </p:txBody>
      </p:sp>
    </p:spTree>
    <p:extLst>
      <p:ext uri="{BB962C8B-B14F-4D97-AF65-F5344CB8AC3E}">
        <p14:creationId xmlns:p14="http://schemas.microsoft.com/office/powerpoint/2010/main" xmlns="" val="21367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0950" y="2286000"/>
            <a:ext cx="10179050" cy="41580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Identificar o projeto que se pretende realizar, a localização, o público a ser atingido.</a:t>
            </a:r>
          </a:p>
          <a:p>
            <a:r>
              <a:rPr lang="pt-BR" sz="2400" dirty="0">
                <a:solidFill>
                  <a:srgbClr val="000000"/>
                </a:solidFill>
              </a:rPr>
              <a:t>Quantas pessoas serão necessárias para que o projeto se desenvolva (considere exemplos de outras entidades que desenvolvem essa atividade, não se esqueça do pessoal administrativo, da limpeza, da cozinha, copa, segurança quando necessário, zeladoria, entre outros).</a:t>
            </a:r>
          </a:p>
          <a:p>
            <a:r>
              <a:rPr lang="pt-BR" sz="2400" dirty="0">
                <a:solidFill>
                  <a:srgbClr val="000000"/>
                </a:solidFill>
              </a:rPr>
              <a:t>Quais equipamentos seriam necessários para o desenvolvimento do projeto. (computador, impressora, telão, projetor, lousa, cadeiras, mesas, utensílios destinados à alimentação, a produção de artesanato ou outro objetivo);</a:t>
            </a:r>
          </a:p>
          <a:p>
            <a:r>
              <a:rPr lang="pt-BR" sz="2400" dirty="0">
                <a:solidFill>
                  <a:srgbClr val="000000"/>
                </a:solidFill>
              </a:rPr>
              <a:t>Os insumos que serão utilizados na produção do artesanato ou aula, ou evento, a alimentação, o café, o açúcar, o copinho, o papel higiênico, a água, etc.</a:t>
            </a:r>
          </a:p>
          <a:p>
            <a:r>
              <a:rPr lang="pt-BR" sz="2400" dirty="0">
                <a:solidFill>
                  <a:srgbClr val="000000"/>
                </a:solidFill>
              </a:rPr>
              <a:t>Como fazer com que o público saiba da existência do projeto que foi desenvolvido pensando nele.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315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serviços envolvidos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A publicidade que envolverá o público, trazendo-o.</a:t>
            </a:r>
          </a:p>
          <a:p>
            <a:r>
              <a:rPr lang="pt-BR" dirty="0">
                <a:solidFill>
                  <a:srgbClr val="000000"/>
                </a:solidFill>
              </a:rPr>
              <a:t> A publicidade que levará os resultados ao seu financiador, garantindo a continuidade.</a:t>
            </a:r>
          </a:p>
          <a:p>
            <a:r>
              <a:rPr lang="pt-BR" dirty="0">
                <a:solidFill>
                  <a:srgbClr val="000000"/>
                </a:solidFill>
              </a:rPr>
              <a:t>Um site que conterá seu histórico e relatórios do projeto em desenvolvimento.</a:t>
            </a:r>
          </a:p>
          <a:p>
            <a:r>
              <a:rPr lang="pt-BR" dirty="0">
                <a:solidFill>
                  <a:srgbClr val="000000"/>
                </a:solidFill>
              </a:rPr>
              <a:t>Os custos bancários e os seguros envolvidos</a:t>
            </a:r>
          </a:p>
          <a:p>
            <a:r>
              <a:rPr lang="pt-BR" dirty="0">
                <a:solidFill>
                  <a:srgbClr val="000000"/>
                </a:solidFill>
              </a:rPr>
              <a:t>O processamento de dados e gastos com a burocracia de registro de seu pessoal</a:t>
            </a:r>
          </a:p>
          <a:p>
            <a:r>
              <a:rPr lang="pt-BR" dirty="0">
                <a:solidFill>
                  <a:srgbClr val="000000"/>
                </a:solidFill>
              </a:rPr>
              <a:t>O serviço Contábil</a:t>
            </a:r>
          </a:p>
          <a:p>
            <a:r>
              <a:rPr lang="pt-BR" dirty="0">
                <a:solidFill>
                  <a:srgbClr val="000000"/>
                </a:solidFill>
              </a:rPr>
              <a:t>O custo com a prestação de contas (cópias, encadernações, </a:t>
            </a:r>
            <a:r>
              <a:rPr lang="pt-BR" dirty="0" err="1">
                <a:solidFill>
                  <a:srgbClr val="000000"/>
                </a:solidFill>
              </a:rPr>
              <a:t>etc</a:t>
            </a:r>
            <a:r>
              <a:rPr lang="pt-BR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5565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Funcionários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Toda equipe envolvida no desenvolvimento deste projeto deve ser considerada como CLT, registrada nos devidos amparos legais.</a:t>
            </a:r>
          </a:p>
          <a:p>
            <a:r>
              <a:rPr lang="pt-BR" dirty="0">
                <a:solidFill>
                  <a:srgbClr val="000000"/>
                </a:solidFill>
              </a:rPr>
              <a:t>O projeto deve ser apresentado contendo os custos reais e, somente sofrer algum corte, caso o contratante contingencie o projeto. Nunca antes!!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529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Pronto!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Uma pasta contendo documentos</a:t>
            </a:r>
          </a:p>
          <a:p>
            <a:r>
              <a:rPr lang="pt-BR" dirty="0">
                <a:solidFill>
                  <a:srgbClr val="000000"/>
                </a:solidFill>
              </a:rPr>
              <a:t>Uma pasta contendo o projeto descrito em detalhes</a:t>
            </a:r>
          </a:p>
          <a:p>
            <a:r>
              <a:rPr lang="pt-BR" dirty="0">
                <a:solidFill>
                  <a:srgbClr val="000000"/>
                </a:solidFill>
              </a:rPr>
              <a:t>Uma pasta contendo: Um resumo do projeto e uma planilha de custos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290860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TF10001106</Template>
  <TotalTime>121</TotalTime>
  <Words>514</Words>
  <Application>Microsoft Office PowerPoint</Application>
  <PresentationFormat>Personalizar</PresentationFormat>
  <Paragraphs>60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Badge</vt:lpstr>
      <vt:lpstr>2016</vt:lpstr>
      <vt:lpstr>documentação</vt:lpstr>
      <vt:lpstr>Certidões &amp; cadastros</vt:lpstr>
      <vt:lpstr>Analisar as opções de financiamento dos projetos</vt:lpstr>
      <vt:lpstr>Analisar as opções de financiamento dos projetos</vt:lpstr>
      <vt:lpstr>Como?</vt:lpstr>
      <vt:lpstr>Os serviços envolvidos</vt:lpstr>
      <vt:lpstr>Funcionários</vt:lpstr>
      <vt:lpstr>Pronto!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A2</cp:lastModifiedBy>
  <cp:revision>16</cp:revision>
  <dcterms:created xsi:type="dcterms:W3CDTF">2015-09-21T23:08:53Z</dcterms:created>
  <dcterms:modified xsi:type="dcterms:W3CDTF">2016-01-12T20:47:23Z</dcterms:modified>
</cp:coreProperties>
</file>